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18" r:id="rId4"/>
    <p:sldId id="316" r:id="rId5"/>
    <p:sldId id="317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294" r:id="rId16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E7D12-5FC0-4744-8497-1E3B9671BBFB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C5602-8F13-4224-9A25-0C6C897301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D271A-6D7D-496E-85A5-7A24C5B5FEB8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08B30-C154-4D5C-BF5F-F8049C18D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EDDF5-5662-4FA3-9FB5-823EF8F28C10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B728D-E017-4026-8783-55FE60604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E4B96-60CA-432E-A4E7-26911F36EE78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F356D-7882-4ECA-B788-507B904CE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F786F-6169-40DD-A9FA-05B3E9D1ACC2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B276D-2525-4143-A7DD-7E01BACB9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F0813-4F74-4713-B1AE-58A7BDD69477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98426-BDFB-4679-B7C0-A099EEB6F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2A9A9-606A-4978-9030-5D3DD83D0451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24B31-6D5B-4C28-A840-61330D0BC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645C7-DDD2-4A54-8126-66ADBC078CE7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4E364-9143-49D0-9415-EDA049E35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0F182-175E-4E34-8F12-1D6E2953F4FD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3E30C-02A6-461E-856B-4BFCCB994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6A05C-F7FE-493E-AFAB-9EE32AF75D8E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2F6DF-5F5A-42D6-82A1-79C649A0C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D1559-898B-4430-B33B-2000137F6928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F4014-6C80-4F4B-BF1E-294ECC3B6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4FED43-3D11-4600-8951-2394E22F985B}" type="datetimeFigureOut">
              <a:rPr lang="ru-RU"/>
              <a:pPr>
                <a:defRPr/>
              </a:pPr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1A09AC-C6A6-41C5-9D40-53CFAC1E3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413"/>
            <a:ext cx="7772400" cy="273685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Times New Roman"/>
              </a:rPr>
              <a:t>Наиболее часто встречающиеся нарушения обязательных требований санитарного законодательства при оказании услуг по присмотру и уходу за детьми дошкольного возраста, а также образовательных услуг в детских дошкольных </a:t>
            </a:r>
            <a:r>
              <a:rPr lang="ru-RU" sz="2400" b="1" dirty="0" smtClean="0">
                <a:latin typeface="Times New Roman"/>
                <a:ea typeface="Times New Roman"/>
              </a:rPr>
              <a:t>организациях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313" y="4005263"/>
            <a:ext cx="5976937" cy="16335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Начальник отдела санитарного надзора Управления Роспотребнадзора по Республике Карелия Соболь Ирина Валерьевна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Нарушения требований к оснащению пищеблока, оборудованию, инвентарю, посуде, таре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отдельного стола, моечной ванны для обработки мяса птицы (п. 13.1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моечной ванны для повторной обработки овощей, не подлежащих термической обработке, зелени и фруктов (п. 13.1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маркировки на используемом технологическом оборудовании, инвентаре, посуде, таре (п. 13.2, 13.3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разделочного инвентаря, посуды с дефектами, сколами (п. 13.3, 13.13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Нарушения требований к оснащению пищеблока, оборудованию, инвентарю, посуде, таре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гибких шлангов с душевой насадкой для ополаскивания посуды (п. 13.9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воздушных разрывов при подключении производственных ванн к канализационной сети (п. 13.9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Несоблюдение режима мытья посуды (применение моющих средств без учета дозирования, предусмотренного инструкций), отсутствие наименования применяемого моющего средства в инструкциях о правилах мытья посуды (п. 13.10, 13.12, 13.14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Нарушения требований к организации питания детей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документов о соответствии поступающей продукции или отметки о данном документе в товарно-транспортной накладной (п. 14.1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Несохранение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маркировочных ярлыков (их копий) до окончания реализации пищевой продукции (п. 14.1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Нарушение требований к ведению журнала бракеража скоропортящихся пищевых продуктов (п. 14.1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контрольных термометров в холодильном оборудовании (п. 14.2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Нарушения требований к организации питания детей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технологических карт на изготавливаемые блюда (п. 14.11, 15.5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Несоблюдение режима обработки яиц (п. 14.12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Нарушение требований к С-витаминизации блюд (п. 14.21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Нарушения при бракераже готовой кулинарной продукции (п.14.23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Несоблюдение методики отбора, нарушения условий и сроков хранения суточных проб (п. 14.24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Нарушения требований к организации питания детей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Несоблюдение требований к примерному меню  (п. 15.3, 15.5 -15.7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Несоответствие фактического и примерного меню (п. 15.5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Нарушения к оформлению меню-раскладке, меню-требования (п. 15.9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Несоблюдение требований к ежедневному меню, вывешиваемому в групповой ячейке (п. 15.13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txBody>
          <a:bodyPr/>
          <a:lstStyle/>
          <a:p>
            <a:r>
              <a:rPr lang="ru-RU" smtClean="0">
                <a:latin typeface="Arial" charset="0"/>
              </a:rPr>
              <a:t>Благодарю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Основной документ, регламентирующий санитарно-эпидемиологические требования к дошкольным образовательным организациям, а также к дошкольным группам по уходу и присмотру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2.4.1.3049-13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Санитарно-эпидемиологи-ческие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требования к устройству, содержанию и организации режима работы дошкольных образовательных организаций»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Нарушения общих положений правил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Несоблюдение наполняемости групп, определяемой исходя из расчета площади групповой (игровой) комнаты (пункт 1.9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Нарушения требований к территории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теневых навесов на каждой групповой площадке (п. 3.9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</a:t>
            </a: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Непроведение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ежегодной замены песка на игровых площадках (п. 3.15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защитных приспособлений для закрывания песочниц в отсутствие детей (п. 3.15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Нарушения требований к помещениям, оборудованию и их содержанию, внутренней отделки помещений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условий для просушивания верхней одежды и обуви (п.4.13, 6.2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условий для проветривания помещений (п. 4.15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Различные дефекты отделки стен, полов в помещениях, не позволяющие проводить уборку влажным способом и дезинфекцию (раздел 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Нарушение требований к размещению оборудования в помещениях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Несоответствие мебели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росто-возрастным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особенностям детей (п.6.1, 6.6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в ясельных группах раскладных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трансформирумых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кроватей (п. 6.13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четырехуровневых трансформируемых кроватей (п. 6.13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условий для индивидуального хранения постельных принадлежностей и белья при использовании раскладных кроватей (п. 6.13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Нарушение требований к размещению оборудования в помещениях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Неисправное санитарно-техническое оборудование,  отсутствие детских сидений или гигиенических накладок на унитазах (п. 6.16.2, 6.16.3, 6.19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Отсутствие шкафа для уборочного инвентаря (п. 6.21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Нарушение требований к освещению помещений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Несоответствие уровней искусственной освещенности помещений установленным требованиям (п. 7.1 СанПиН 2.4.1.3049-13)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Несвоевременная замена перегоревших ламп (п. 7.8 СанПиН 2.4.1.3049-13) 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Разъяснения о недопустимости использования светодиодного освещения в детских дошкольных организациях  даны в письме Роспотребнадзора от 17.05.2017 № 01/6110-17-32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Нарушения требований к режиму дня и организации воспитательного процесса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Несоблюдение установленной продолжительности дневного сна для детей разных возрастных групп (п. 11.7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Несоблюдение требований к продолжительности непрерывной образовательной деятельности (п. 11.9, 11.10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2.4.1.3049-13) 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</TotalTime>
  <Words>783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Наиболее часто встречающиеся нарушения обязательных требований санитарного законодательства при оказании услуг по присмотру и уходу за детьми дошкольного возраста, а также образовательных услуг в детских дошкольных организациях</vt:lpstr>
      <vt:lpstr>Основной документ, регламентирующий санитарно-эпидемиологические требования к дошкольным образовательным организациям, а также к дошкольным группам по уходу и присмотру</vt:lpstr>
      <vt:lpstr>Нарушения общих положений правил</vt:lpstr>
      <vt:lpstr>Нарушения требований к территории</vt:lpstr>
      <vt:lpstr>Нарушения требований к помещениям, оборудованию и их содержанию, внутренней отделки помещений</vt:lpstr>
      <vt:lpstr>Нарушение требований к размещению оборудования в помещениях</vt:lpstr>
      <vt:lpstr>Нарушение требований к размещению оборудования в помещениях</vt:lpstr>
      <vt:lpstr>Нарушение требований к освещению помещений</vt:lpstr>
      <vt:lpstr>Нарушения требований к режиму дня и организации воспитательного процесса</vt:lpstr>
      <vt:lpstr>Нарушения требований к оснащению пищеблока, оборудованию, инвентарю, посуде, таре</vt:lpstr>
      <vt:lpstr>Нарушения требований к оснащению пищеблока, оборудованию, инвентарю, посуде, таре</vt:lpstr>
      <vt:lpstr>Нарушения требований к организации питания детей</vt:lpstr>
      <vt:lpstr>Нарушения требований к организации питания детей</vt:lpstr>
      <vt:lpstr>Нарушения требований к организации питания детей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вопросы надзора в сфере технического регулирования</dc:title>
  <dc:creator>И.В. Соболь</dc:creator>
  <cp:lastModifiedBy>И.В. Соболь</cp:lastModifiedBy>
  <cp:revision>333</cp:revision>
  <cp:lastPrinted>2017-10-03T08:28:44Z</cp:lastPrinted>
  <dcterms:modified xsi:type="dcterms:W3CDTF">2020-01-30T09:37:02Z</dcterms:modified>
</cp:coreProperties>
</file>